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90" r:id="rId5"/>
    <p:sldMasterId id="2147493637" r:id="rId6"/>
    <p:sldMasterId id="2147493650" r:id="rId7"/>
    <p:sldMasterId id="2147493670" r:id="rId8"/>
    <p:sldMasterId id="2147493684" r:id="rId9"/>
  </p:sldMasterIdLst>
  <p:notesMasterIdLst>
    <p:notesMasterId r:id="rId61"/>
  </p:notesMasterIdLst>
  <p:handoutMasterIdLst>
    <p:handoutMasterId r:id="rId62"/>
  </p:handoutMasterIdLst>
  <p:sldIdLst>
    <p:sldId id="854" r:id="rId10"/>
    <p:sldId id="1047" r:id="rId11"/>
    <p:sldId id="1051" r:id="rId12"/>
    <p:sldId id="2142532329" r:id="rId13"/>
    <p:sldId id="2142532325" r:id="rId14"/>
    <p:sldId id="2142532327" r:id="rId15"/>
    <p:sldId id="2142532328" r:id="rId16"/>
    <p:sldId id="2142532330" r:id="rId17"/>
    <p:sldId id="379" r:id="rId18"/>
    <p:sldId id="382" r:id="rId19"/>
    <p:sldId id="383" r:id="rId20"/>
    <p:sldId id="2142532299" r:id="rId21"/>
    <p:sldId id="575" r:id="rId22"/>
    <p:sldId id="576" r:id="rId23"/>
    <p:sldId id="577" r:id="rId24"/>
    <p:sldId id="578" r:id="rId25"/>
    <p:sldId id="584" r:id="rId26"/>
    <p:sldId id="579" r:id="rId27"/>
    <p:sldId id="340" r:id="rId28"/>
    <p:sldId id="1249" r:id="rId29"/>
    <p:sldId id="1250" r:id="rId30"/>
    <p:sldId id="1254" r:id="rId31"/>
    <p:sldId id="350" r:id="rId32"/>
    <p:sldId id="351" r:id="rId33"/>
    <p:sldId id="352" r:id="rId34"/>
    <p:sldId id="353" r:id="rId35"/>
    <p:sldId id="354" r:id="rId36"/>
    <p:sldId id="2142532307" r:id="rId37"/>
    <p:sldId id="433" r:id="rId38"/>
    <p:sldId id="434" r:id="rId39"/>
    <p:sldId id="435" r:id="rId40"/>
    <p:sldId id="436" r:id="rId41"/>
    <p:sldId id="2142532333" r:id="rId42"/>
    <p:sldId id="2142532331" r:id="rId43"/>
    <p:sldId id="867" r:id="rId44"/>
    <p:sldId id="869" r:id="rId45"/>
    <p:sldId id="868" r:id="rId46"/>
    <p:sldId id="476" r:id="rId47"/>
    <p:sldId id="870" r:id="rId48"/>
    <p:sldId id="1012" r:id="rId49"/>
    <p:sldId id="1013" r:id="rId50"/>
    <p:sldId id="2142532332" r:id="rId51"/>
    <p:sldId id="426" r:id="rId52"/>
    <p:sldId id="427" r:id="rId53"/>
    <p:sldId id="2142532309" r:id="rId54"/>
    <p:sldId id="2142532310" r:id="rId55"/>
    <p:sldId id="2142532312" r:id="rId56"/>
    <p:sldId id="2142532313" r:id="rId57"/>
    <p:sldId id="2142532314" r:id="rId58"/>
    <p:sldId id="648" r:id="rId59"/>
    <p:sldId id="452" r:id="rId6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875"/>
    <p:restoredTop sz="96793"/>
  </p:normalViewPr>
  <p:slideViewPr>
    <p:cSldViewPr snapToObjects="1">
      <p:cViewPr varScale="1">
        <p:scale>
          <a:sx n="227" d="100"/>
          <a:sy n="227" d="100"/>
        </p:scale>
        <p:origin x="480"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79213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43812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0682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44684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71408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2111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1177925" y="695325"/>
            <a:ext cx="4641850"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99504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918498331"/>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924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62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71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075672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34232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38320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12873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245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421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5573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01683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504367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4563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3135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02888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879662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992485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241038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66534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09431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806281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54026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27190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5264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331732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710730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1143690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9512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96048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75033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12082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47387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10520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2322056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3/2/23</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8727875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3668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8971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1493780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353902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195181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561899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710272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64340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0652858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775133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3770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7924858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315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093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0091654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1620879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9501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4459753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676218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4569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447278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274391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2880125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95176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641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111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7: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 id="2147493588" r:id="rId9"/>
    <p:sldLayoutId id="2147493697"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1710558"/>
      </p:ext>
    </p:extLst>
  </p:cSld>
  <p:clrMap bg1="lt1" tx1="dk1" bg2="lt2" tx2="dk2" accent1="accent1" accent2="accent2" accent3="accent3" accent4="accent4" accent5="accent5" accent6="accent6" hlink="hlink" folHlink="folHlink"/>
  <p:sldLayoutIdLst>
    <p:sldLayoutId id="2147493591" r:id="rId1"/>
    <p:sldLayoutId id="2147493592" r:id="rId2"/>
    <p:sldLayoutId id="2147493593" r:id="rId3"/>
    <p:sldLayoutId id="2147493594" r:id="rId4"/>
    <p:sldLayoutId id="2147493595" r:id="rId5"/>
    <p:sldLayoutId id="2147493596" r:id="rId6"/>
    <p:sldLayoutId id="2147493597" r:id="rId7"/>
    <p:sldLayoutId id="2147493598" r:id="rId8"/>
    <p:sldLayoutId id="2147493599" r:id="rId9"/>
    <p:sldLayoutId id="2147493600" r:id="rId10"/>
    <p:sldLayoutId id="2147493601" r:id="rId11"/>
    <p:sldLayoutId id="214749360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585208"/>
      </p:ext>
    </p:extLst>
  </p:cSld>
  <p:clrMap bg1="lt1" tx1="dk1" bg2="lt2" tx2="dk2" accent1="accent1" accent2="accent2" accent3="accent3" accent4="accent4" accent5="accent5" accent6="accent6" hlink="hlink" folHlink="folHlink"/>
  <p:sldLayoutIdLst>
    <p:sldLayoutId id="2147493638" r:id="rId1"/>
    <p:sldLayoutId id="2147493639" r:id="rId2"/>
    <p:sldLayoutId id="2147493640" r:id="rId3"/>
    <p:sldLayoutId id="2147493641" r:id="rId4"/>
    <p:sldLayoutId id="2147493642" r:id="rId5"/>
    <p:sldLayoutId id="2147493643" r:id="rId6"/>
    <p:sldLayoutId id="2147493644" r:id="rId7"/>
    <p:sldLayoutId id="2147493645" r:id="rId8"/>
    <p:sldLayoutId id="2147493646" r:id="rId9"/>
    <p:sldLayoutId id="2147493647" r:id="rId10"/>
    <p:sldLayoutId id="2147493648" r:id="rId11"/>
    <p:sldLayoutId id="214749364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3/2/23</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365446791"/>
      </p:ext>
    </p:extLst>
  </p:cSld>
  <p:clrMap bg1="lt1" tx1="dk1" bg2="lt2" tx2="dk2" accent1="accent1" accent2="accent2" accent3="accent3" accent4="accent4" accent5="accent5" accent6="accent6" hlink="hlink" folHlink="folHlink"/>
  <p:sldLayoutIdLst>
    <p:sldLayoutId id="2147493651" r:id="rId1"/>
    <p:sldLayoutId id="2147493652" r:id="rId2"/>
    <p:sldLayoutId id="2147493653" r:id="rId3"/>
    <p:sldLayoutId id="2147493654" r:id="rId4"/>
    <p:sldLayoutId id="2147493655" r:id="rId5"/>
    <p:sldLayoutId id="2147493656" r:id="rId6"/>
    <p:sldLayoutId id="2147493657" r:id="rId7"/>
    <p:sldLayoutId id="2147493658" r:id="rId8"/>
    <p:sldLayoutId id="2147493659" r:id="rId9"/>
    <p:sldLayoutId id="2147493660" r:id="rId10"/>
    <p:sldLayoutId id="214749366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375581"/>
      </p:ext>
    </p:extLst>
  </p:cSld>
  <p:clrMap bg1="lt1" tx1="dk1" bg2="lt2" tx2="dk2" accent1="accent1" accent2="accent2" accent3="accent3" accent4="accent4" accent5="accent5" accent6="accent6" hlink="hlink" folHlink="folHlink"/>
  <p:sldLayoutIdLst>
    <p:sldLayoutId id="2147493671" r:id="rId1"/>
    <p:sldLayoutId id="2147493672" r:id="rId2"/>
    <p:sldLayoutId id="2147493674" r:id="rId3"/>
    <p:sldLayoutId id="2147493675" r:id="rId4"/>
    <p:sldLayoutId id="2147493676" r:id="rId5"/>
    <p:sldLayoutId id="2147493677" r:id="rId6"/>
    <p:sldLayoutId id="2147493678" r:id="rId7"/>
    <p:sldLayoutId id="2147493679" r:id="rId8"/>
    <p:sldLayoutId id="2147493680" r:id="rId9"/>
    <p:sldLayoutId id="2147493681" r:id="rId10"/>
    <p:sldLayoutId id="2147493682" r:id="rId11"/>
    <p:sldLayoutId id="214749368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5716307"/>
      </p:ext>
    </p:extLst>
  </p:cSld>
  <p:clrMap bg1="lt1" tx1="dk1" bg2="lt2" tx2="dk2" accent1="accent1" accent2="accent2" accent3="accent3" accent4="accent4" accent5="accent5" accent6="accent6" hlink="hlink" folHlink="folHlink"/>
  <p:sldLayoutIdLst>
    <p:sldLayoutId id="2147493685" r:id="rId1"/>
    <p:sldLayoutId id="2147493686" r:id="rId2"/>
    <p:sldLayoutId id="2147493687" r:id="rId3"/>
    <p:sldLayoutId id="2147493688" r:id="rId4"/>
    <p:sldLayoutId id="2147493689" r:id="rId5"/>
    <p:sldLayoutId id="2147493690" r:id="rId6"/>
    <p:sldLayoutId id="2147493691" r:id="rId7"/>
    <p:sldLayoutId id="2147493692" r:id="rId8"/>
    <p:sldLayoutId id="2147493693" r:id="rId9"/>
    <p:sldLayoutId id="2147493694" r:id="rId10"/>
    <p:sldLayoutId id="2147493695" r:id="rId11"/>
    <p:sldLayoutId id="214749369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21545"/>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2023</a:t>
            </a:r>
            <a:br>
              <a:rPr lang="en-US" altLang="en-US" sz="2800" i="1" dirty="0"/>
            </a:br>
            <a:br>
              <a:rPr lang="en-US" altLang="en-US" sz="2800" i="1" dirty="0"/>
            </a:br>
            <a:r>
              <a:rPr lang="en-US" altLang="en-US" sz="2800" i="1" dirty="0"/>
              <a:t>Lecture 7: ER, Relational, SQL</a:t>
            </a:r>
            <a:br>
              <a:rPr lang="en-US" altLang="en-US" sz="2800" i="1" dirty="0"/>
            </a:br>
            <a:r>
              <a:rPr lang="en-US" altLang="en-US" sz="2800" i="1" dirty="0"/>
              <a:t>Advanced Topics and Scenarios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3"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Modeling</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(And Implementing It)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9922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17</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to Databases (F21): Lecture 5: ER, Relational, SQL (IV) </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971144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
        <p:nvSpPr>
          <p:cNvPr id="2" name="Rounded Rectangle 1">
            <a:extLst>
              <a:ext uri="{FF2B5EF4-FFF2-40B4-BE49-F238E27FC236}">
                <a16:creationId xmlns:a16="http://schemas.microsoft.com/office/drawing/2014/main" id="{36A3E0E9-2B2A-C0F7-A8CD-5125EE55C9F0}"/>
              </a:ext>
            </a:extLst>
          </p:cNvPr>
          <p:cNvSpPr/>
          <p:nvPr/>
        </p:nvSpPr>
        <p:spPr>
          <a:xfrm>
            <a:off x="6248400" y="133350"/>
            <a:ext cx="2743200" cy="1143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Some of this only makes sense in this notation because it support relationships. Crow’s foot does not have this problem.</a:t>
            </a:r>
          </a:p>
        </p:txBody>
      </p:sp>
    </p:spTree>
    <p:extLst>
      <p:ext uri="{BB962C8B-B14F-4D97-AF65-F5344CB8AC3E}">
        <p14:creationId xmlns:p14="http://schemas.microsoft.com/office/powerpoint/2010/main" val="4103358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2" name="TextBox 9">
            <a:extLst>
              <a:ext uri="{FF2B5EF4-FFF2-40B4-BE49-F238E27FC236}">
                <a16:creationId xmlns:a16="http://schemas.microsoft.com/office/drawing/2014/main" id="{3F497862-8F29-41F6-2964-077EC35851C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
        <p:nvSpPr>
          <p:cNvPr id="2" name="TextBox 1">
            <a:extLst>
              <a:ext uri="{FF2B5EF4-FFF2-40B4-BE49-F238E27FC236}">
                <a16:creationId xmlns:a16="http://schemas.microsoft.com/office/drawing/2014/main" id="{5EDDDEC8-62E3-E11B-AE2E-3529B8EFFB7E}"/>
              </a:ext>
            </a:extLst>
          </p:cNvPr>
          <p:cNvSpPr txBox="1"/>
          <p:nvPr/>
        </p:nvSpPr>
        <p:spPr>
          <a:xfrm>
            <a:off x="457200" y="3943350"/>
            <a:ext cx="5566076" cy="369332"/>
          </a:xfrm>
          <a:prstGeom prst="rect">
            <a:avLst/>
          </a:prstGeom>
          <a:noFill/>
        </p:spPr>
        <p:txBody>
          <a:bodyPr wrap="none" rtlCol="0">
            <a:spAutoFit/>
          </a:bodyPr>
          <a:lstStyle/>
          <a:p>
            <a:r>
              <a:rPr lang="en-US" dirty="0">
                <a:solidFill>
                  <a:srgbClr val="FF0000"/>
                </a:solidFill>
              </a:rPr>
              <a:t>DFF: Jump into notebook and show examples from IMDB.</a:t>
            </a:r>
          </a:p>
        </p:txBody>
      </p:sp>
    </p:spTree>
    <p:extLst>
      <p:ext uri="{BB962C8B-B14F-4D97-AF65-F5344CB8AC3E}">
        <p14:creationId xmlns:p14="http://schemas.microsoft.com/office/powerpoint/2010/main" val="2985024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5" name="Rounded Rectangle 4">
            <a:extLst>
              <a:ext uri="{FF2B5EF4-FFF2-40B4-BE49-F238E27FC236}">
                <a16:creationId xmlns:a16="http://schemas.microsoft.com/office/drawing/2014/main" id="{B046F0B8-62C3-DB8D-F9EF-82C1BEEFB224}"/>
              </a:ext>
            </a:extLst>
          </p:cNvPr>
          <p:cNvSpPr/>
          <p:nvPr/>
        </p:nvSpPr>
        <p:spPr>
          <a:xfrm>
            <a:off x="5410200" y="4019550"/>
            <a:ext cx="2819400" cy="53340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Switch to notebook</a:t>
            </a:r>
          </a:p>
        </p:txBody>
      </p:sp>
    </p:spTree>
    <p:extLst>
      <p:ext uri="{BB962C8B-B14F-4D97-AF65-F5344CB8AC3E}">
        <p14:creationId xmlns:p14="http://schemas.microsoft.com/office/powerpoint/2010/main" val="3991743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a:xfrm>
            <a:off x="152400" y="666750"/>
            <a:ext cx="8839200" cy="3962400"/>
          </a:xfrm>
        </p:spPr>
        <p:txBody>
          <a:bodyPr/>
          <a:lstStyle/>
          <a:p>
            <a:pPr>
              <a:spcBef>
                <a:spcPts val="0"/>
              </a:spcBef>
              <a:spcAft>
                <a:spcPts val="600"/>
              </a:spcAft>
            </a:pPr>
            <a:r>
              <a:rPr lang="en-US" dirty="0"/>
              <a:t>REST, HATEOAS continued:</a:t>
            </a:r>
          </a:p>
          <a:p>
            <a:pPr lvl="1">
              <a:spcBef>
                <a:spcPts val="0"/>
              </a:spcBef>
              <a:spcAft>
                <a:spcPts val="600"/>
              </a:spcAft>
            </a:pPr>
            <a:r>
              <a:rPr lang="en-US" dirty="0"/>
              <a:t>Review previously discussed concepts.</a:t>
            </a:r>
          </a:p>
          <a:p>
            <a:pPr lvl="1">
              <a:spcBef>
                <a:spcPts val="0"/>
              </a:spcBef>
              <a:spcAft>
                <a:spcPts val="600"/>
              </a:spcAft>
            </a:pPr>
            <a:r>
              <a:rPr lang="en-US" dirty="0"/>
              <a:t>New concepts: Links, Location, … …</a:t>
            </a:r>
          </a:p>
          <a:p>
            <a:pPr>
              <a:spcBef>
                <a:spcPts val="0"/>
              </a:spcBef>
              <a:spcAft>
                <a:spcPts val="600"/>
              </a:spcAft>
            </a:pPr>
            <a:r>
              <a:rPr lang="en-US" dirty="0"/>
              <a:t>Window Functions</a:t>
            </a:r>
          </a:p>
          <a:p>
            <a:pPr>
              <a:spcBef>
                <a:spcPts val="0"/>
              </a:spcBef>
              <a:spcAft>
                <a:spcPts val="600"/>
              </a:spcAft>
            </a:pPr>
            <a:r>
              <a:rPr lang="en-US" dirty="0"/>
              <a:t>Advanced ER Modeling</a:t>
            </a:r>
          </a:p>
          <a:p>
            <a:pPr lvl="1">
              <a:spcBef>
                <a:spcPts val="0"/>
              </a:spcBef>
              <a:spcAft>
                <a:spcPts val="600"/>
              </a:spcAft>
            </a:pPr>
            <a:endParaRPr lang="en-US" dirty="0"/>
          </a:p>
          <a:p>
            <a:pPr lvl="1">
              <a:spcBef>
                <a:spcPts val="0"/>
              </a:spcBef>
              <a:spcAft>
                <a:spcPts val="600"/>
              </a:spcAft>
            </a:pPr>
            <a:endParaRPr lang="en-US" dirty="0"/>
          </a:p>
          <a:p>
            <a:pPr>
              <a:spcBef>
                <a:spcPts val="0"/>
              </a:spcBef>
              <a:spcAft>
                <a:spcPts val="600"/>
              </a:spcAft>
            </a:pPr>
            <a:endParaRPr lang="en-US" dirty="0"/>
          </a:p>
          <a:p>
            <a:pPr>
              <a:spcBef>
                <a:spcPts val="0"/>
              </a:spcBef>
              <a:spcAft>
                <a:spcPts val="600"/>
              </a:spcAft>
            </a:pPr>
            <a:endParaRPr lang="en-US" dirty="0"/>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Watch the Professor Do Stuff</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64587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 (Again)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9912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2689551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4"/>
              </a:rPr>
              <a:t>https://restful-api-design.readthedocs.io/en/latest/resources.html</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p:txBody>
      </p:sp>
    </p:spTree>
    <p:extLst>
      <p:ext uri="{BB962C8B-B14F-4D97-AF65-F5344CB8AC3E}">
        <p14:creationId xmlns:p14="http://schemas.microsoft.com/office/powerpoint/2010/main" val="4018242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Roboto" panose="020F0502020204030204" pitchFamily="34" charset="0"/>
                <a:ea typeface="ＭＳ Ｐゴシック" charset="-128"/>
                <a:cs typeface="+mn-cs"/>
              </a:rPr>
              <a:t>“The key characteristic of a resource-oriented API is that it emphasizes resources (data model) over the methods performed on the resources (functionality). A typical resource-oriented API exposes a large number of resources with a small number of methods.”</a:t>
            </a:r>
            <a:br>
              <a:rPr kumimoji="0" lang="en-US" sz="1400" b="0" i="0" u="none" strike="noStrike" kern="1200" cap="none" spc="0" normalizeH="0" baseline="0" noProof="0" dirty="0">
                <a:ln>
                  <a:noFill/>
                </a:ln>
                <a:solidFill>
                  <a:srgbClr val="202124"/>
                </a:solidFill>
                <a:effectLst/>
                <a:uLnTx/>
                <a:uFillTx/>
                <a:latin typeface="Roboto" panose="020F0502020204030204" pitchFamily="34" charset="0"/>
                <a:ea typeface="ＭＳ Ｐゴシック" charset="-128"/>
                <a:cs typeface="+mn-cs"/>
              </a:rPr>
            </a:br>
            <a:r>
              <a:rPr kumimoji="0" lang="en-US" sz="1200" b="0" i="0" u="none" strike="noStrike" kern="1200" cap="none" spc="0" normalizeH="0" baseline="0" noProof="0" dirty="0">
                <a:ln>
                  <a:noFill/>
                </a:ln>
                <a:solidFill>
                  <a:srgbClr val="202124"/>
                </a:solidFill>
                <a:effectLst/>
                <a:uLnTx/>
                <a:uFillTx/>
                <a:latin typeface="Roboto" panose="020F0502020204030204" pitchFamily="34" charset="0"/>
                <a:ea typeface="ＭＳ Ｐゴシック" charset="-128"/>
                <a:cs typeface="+mn-cs"/>
              </a:rPr>
              <a:t>(</a:t>
            </a:r>
            <a:r>
              <a:rPr kumimoji="0" lang="en-US" sz="1200" b="0" i="0" u="none" strike="noStrike" kern="1200" cap="none" spc="0" normalizeH="0" baseline="0" noProof="0" dirty="0">
                <a:ln>
                  <a:noFill/>
                </a:ln>
                <a:solidFill>
                  <a:srgbClr val="202124"/>
                </a:solidFill>
                <a:effectLst/>
                <a:uLnTx/>
                <a:uFillTx/>
                <a:latin typeface="Roboto" panose="020F0502020204030204" pitchFamily="34" charset="0"/>
                <a:ea typeface="ＭＳ Ｐゴシック" charset="-128"/>
                <a:cs typeface="+mn-cs"/>
                <a:hlinkClick r:id="rId2"/>
              </a:rPr>
              <a:t>https://cloud.google.com/apis/design/resources</a:t>
            </a:r>
            <a:r>
              <a:rPr kumimoji="0" lang="en-US" sz="1200" b="0" i="0" u="none" strike="noStrike" kern="1200" cap="none" spc="0" normalizeH="0" baseline="0" noProof="0" dirty="0">
                <a:ln>
                  <a:noFill/>
                </a:ln>
                <a:solidFill>
                  <a:srgbClr val="202124"/>
                </a:solidFill>
                <a:effectLst/>
                <a:uLnTx/>
                <a:uFillTx/>
                <a:latin typeface="Roboto" panose="020F0502020204030204" pitchFamily="34" charset="0"/>
                <a:ea typeface="ＭＳ Ｐゴシック" charset="-128"/>
                <a:cs typeface="+mn-cs"/>
              </a:rPr>
              <a:t>)</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60674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black"/>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Web media (content) type, e.g.</a:t>
            </a:r>
          </a:p>
          <a:p>
            <a:pPr marL="342900" marR="0" lvl="0" indent="-342900" algn="l" defTabSz="457200" rtl="0" eaLnBrk="1" fontAlgn="base" latinLnBrk="0" hangingPunct="1">
              <a:lnSpc>
                <a:spcPct val="90000"/>
              </a:lnSpc>
              <a:spcBef>
                <a:spcPts val="600"/>
              </a:spcBef>
              <a:spcAft>
                <a:spcPts val="0"/>
              </a:spcAft>
              <a:buClr>
                <a:prstClr val="black"/>
              </a:buClr>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text/html</a:t>
            </a:r>
          </a:p>
          <a:p>
            <a:pPr marL="342900" marR="0" lvl="0" indent="-342900" algn="l" defTabSz="457200" rtl="0" eaLnBrk="1" fontAlgn="base" latinLnBrk="0" hangingPunct="1">
              <a:lnSpc>
                <a:spcPct val="90000"/>
              </a:lnSpc>
              <a:spcBef>
                <a:spcPts val="600"/>
              </a:spcBef>
              <a:spcAft>
                <a:spcPts val="0"/>
              </a:spcAft>
              <a:buClr>
                <a:prstClr val="black"/>
              </a:buClr>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application/</a:t>
            </a:r>
            <a:r>
              <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rPr>
              <a:t>json</a:t>
            </a:r>
            <a:endPar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Accept type in headers.</a:t>
            </a:r>
          </a:p>
          <a:p>
            <a:pPr marL="342900" marR="0" lvl="0" indent="-342900" algn="l" defTabSz="457200" rtl="0" eaLnBrk="1" fontAlgn="base" latinLnBrk="0" hangingPunct="1">
              <a:lnSpc>
                <a:spcPct val="90000"/>
              </a:lnSpc>
              <a:spcBef>
                <a:spcPts val="600"/>
              </a:spcBef>
              <a:spcAft>
                <a:spcPts val="0"/>
              </a:spcAft>
              <a:buClr>
                <a:prstClr val="white"/>
              </a:buClr>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4850672" y="470172"/>
            <a:ext cx="4199043" cy="914400"/>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600"/>
              </a:spcBef>
              <a:spcAft>
                <a:spcPts val="0"/>
              </a:spcAft>
              <a:buClr>
                <a:prstClr val="black"/>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Relative URL identifies “resource” on the server. </a:t>
            </a:r>
          </a:p>
          <a:p>
            <a:pPr marL="171450" marR="0" lvl="0" indent="-171450" algn="l" defTabSz="457200" rtl="0" eaLnBrk="1" fontAlgn="base" latinLnBrk="0" hangingPunct="1">
              <a:lnSpc>
                <a:spcPct val="90000"/>
              </a:lnSpc>
              <a:spcBef>
                <a:spcPts val="600"/>
              </a:spcBef>
              <a:spcAft>
                <a:spcPts val="0"/>
              </a:spcAft>
              <a:buClr>
                <a:prstClr val="black"/>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Server implementation maps abstract resource to tangible</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“thing,” file, DB row, </a:t>
            </a:r>
            <a:r>
              <a:rPr kumimoji="0" lang="mr-IN" sz="1200" b="0" i="0" u="none" strike="noStrike" kern="1200" cap="none" spc="0" normalizeH="0" baseline="0" noProof="0" dirty="0">
                <a:ln>
                  <a:noFill/>
                </a:ln>
                <a:solidFill>
                  <a:prstClr val="black"/>
                </a:solidFill>
                <a:effectLst/>
                <a:uLnTx/>
                <a:uFillTx/>
                <a:latin typeface="Calibri"/>
                <a:ea typeface="ＭＳ Ｐゴシック" charset="-128"/>
                <a:cs typeface="Mangal" panose="02040503050203030202" pitchFamily="18" charset="0"/>
              </a:rPr>
              <a:t>…</a:t>
            </a: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prstClr val="white"/>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Client may be</a:t>
            </a:r>
          </a:p>
          <a:p>
            <a:pPr marL="285750" marR="0" lvl="0" indent="-285750" algn="l" defTabSz="457200" rtl="0" eaLnBrk="1" fontAlgn="base" latinLnBrk="0" hangingPunct="1">
              <a:lnSpc>
                <a:spcPct val="90000"/>
              </a:lnSpc>
              <a:spcBef>
                <a:spcPts val="600"/>
              </a:spcBef>
              <a:spcAft>
                <a:spcPts val="0"/>
              </a:spcAft>
              <a:buClr>
                <a:prstClr val="white"/>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Browser</a:t>
            </a:r>
          </a:p>
          <a:p>
            <a:pPr marL="285750" marR="0" lvl="0" indent="-285750" algn="l" defTabSz="457200" rtl="0" eaLnBrk="1" fontAlgn="base" latinLnBrk="0" hangingPunct="1">
              <a:lnSpc>
                <a:spcPct val="90000"/>
              </a:lnSpc>
              <a:spcBef>
                <a:spcPts val="600"/>
              </a:spcBef>
              <a:spcAft>
                <a:spcPts val="0"/>
              </a:spcAft>
              <a:buClr>
                <a:prstClr val="white"/>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Mobile device</a:t>
            </a:r>
          </a:p>
          <a:p>
            <a:pPr marL="285750" marR="0" lvl="0" indent="-285750" algn="l" defTabSz="457200" rtl="0" eaLnBrk="1" fontAlgn="base" latinLnBrk="0" hangingPunct="1">
              <a:lnSpc>
                <a:spcPct val="90000"/>
              </a:lnSpc>
              <a:spcBef>
                <a:spcPts val="600"/>
              </a:spcBef>
              <a:spcAft>
                <a:spcPts val="0"/>
              </a:spcAft>
              <a:buClr>
                <a:prstClr val="white"/>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Other REST Service</a:t>
            </a:r>
          </a:p>
          <a:p>
            <a:pPr marL="285750" marR="0" lvl="0" indent="-285750" algn="l" defTabSz="457200" rtl="0" eaLnBrk="1" fontAlgn="base" latinLnBrk="0" hangingPunct="1">
              <a:lnSpc>
                <a:spcPct val="90000"/>
              </a:lnSpc>
              <a:spcBef>
                <a:spcPts val="600"/>
              </a:spcBef>
              <a:spcAft>
                <a:spcPts val="0"/>
              </a:spcAft>
              <a:buClr>
                <a:prstClr val="white"/>
              </a:buClr>
              <a:buSzTx/>
              <a:buFont typeface="Arial" panose="020B0604020202020204" pitchFamily="34" charset="0"/>
              <a:buChar char="•"/>
              <a:tabLst/>
              <a:defRPr/>
            </a:pPr>
            <a:r>
              <a:rPr kumimoji="0" lang="mr-IN" sz="1400" b="0" i="0" u="none" strike="noStrike" kern="1200" cap="none" spc="0" normalizeH="0" baseline="0" noProof="0" dirty="0">
                <a:ln>
                  <a:noFill/>
                </a:ln>
                <a:solidFill>
                  <a:prstClr val="black"/>
                </a:solidFill>
                <a:effectLst/>
                <a:uLnTx/>
                <a:uFillTx/>
                <a:latin typeface="Calibri"/>
                <a:ea typeface="ＭＳ Ｐゴシック" charset="-128"/>
                <a:cs typeface="Mangal" panose="02040503050203030202" pitchFamily="18" charset="0"/>
              </a:rPr>
              <a: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a:t>
            </a:r>
            <a:r>
              <a:rPr kumimoji="0" lang="mr-IN" sz="1400" b="0" i="0" u="none" strike="noStrike" kern="1200" cap="none" spc="0" normalizeH="0" baseline="0" noProof="0" dirty="0">
                <a:ln>
                  <a:noFill/>
                </a:ln>
                <a:solidFill>
                  <a:prstClr val="black"/>
                </a:solidFill>
                <a:effectLst/>
                <a:uLnTx/>
                <a:uFillTx/>
                <a:latin typeface="Calibri"/>
                <a:ea typeface="ＭＳ Ｐゴシック" charset="-128"/>
                <a:cs typeface="Mangal" panose="02040503050203030202" pitchFamily="18" charset="0"/>
              </a:rPr>
              <a:t>…</a:t>
            </a:r>
            <a:endPar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rPr>
              <a:t>Resources, URLs, Content Types</a:t>
            </a:r>
          </a:p>
        </p:txBody>
      </p:sp>
    </p:spTree>
    <p:extLst>
      <p:ext uri="{BB962C8B-B14F-4D97-AF65-F5344CB8AC3E}">
        <p14:creationId xmlns:p14="http://schemas.microsoft.com/office/powerpoint/2010/main" val="1980181779"/>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112607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and Miscellaneous 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0133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1718116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Association</a:t>
            </a:r>
          </a:p>
        </p:txBody>
      </p:sp>
    </p:spTree>
    <p:extLst>
      <p:ext uri="{BB962C8B-B14F-4D97-AF65-F5344CB8AC3E}">
        <p14:creationId xmlns:p14="http://schemas.microsoft.com/office/powerpoint/2010/main" val="4282207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Backup</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6207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4259A-47D9-64C4-3A28-0BE5C2409BE6}"/>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B577F1FA-7884-18EE-6B4B-14EEDF375B11}"/>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E3CF1C2-568E-6FDF-251C-840928CFEAC0}"/>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FE8BA0DB-E7F1-8E91-BB0E-9D35B9AC9207}"/>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D63B968D-EDA5-8746-0831-A93518837178}"/>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A88F3EE1-6652-BAAE-E3D4-997F82BAEBD7}"/>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447802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664CA-12B5-D928-5DB6-CC498EC22CA6}"/>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596E5B74-5E9B-9FDF-4009-9439265D004C}"/>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705232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4259-910D-64D3-CA34-E2D7E580E673}"/>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12ED1250-9DC2-31DD-0E68-3A2AA22622C3}"/>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4716A98E-A79E-3635-E846-D031E0963E86}"/>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98EC049B-D94E-8F3F-256D-3AC48EE539CB}"/>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D8B631-61F6-0B78-5746-2087336EF436}"/>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7812D399-CDD8-6324-5EC8-C70F18B8998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245673-332F-DBD3-0B59-CCA67D066C61}"/>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65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1ADC-21C8-4527-B167-22B7A2FF2EE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BC8F3FB5-5122-2251-764C-FAA8732C8249}"/>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297F5AAE-6EE9-22C6-F334-4C8F2FF2B3BC}"/>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1F7D8983-B2E3-6C38-30F8-932FE726370D}"/>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73984F-FD9B-1CA8-9602-D9019B316CEC}"/>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F1EDDD-0CE4-87CF-5DE9-3DEA3790CF0C}"/>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8FFD08A4-100A-E1FE-F486-64BD4756390B}"/>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1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1BF99-4A0B-D8F6-CCDF-2503D7A0F285}"/>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22050AF3-0E9F-099E-B7F1-B79E0C3BC3A3}"/>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2375771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Window Functions</a:t>
            </a:r>
          </a:p>
        </p:txBody>
      </p:sp>
      <p:sp>
        <p:nvSpPr>
          <p:cNvPr id="2" name="TextBox 9">
            <a:extLst>
              <a:ext uri="{FF2B5EF4-FFF2-40B4-BE49-F238E27FC236}">
                <a16:creationId xmlns:a16="http://schemas.microsoft.com/office/drawing/2014/main" id="{90D1C60B-41B6-70FB-2BCA-474A2AB0B45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78015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50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086679-2330-1BC4-DC7F-9F46C01F187D}"/>
              </a:ext>
            </a:extLst>
          </p:cNvPr>
          <p:cNvSpPr>
            <a:spLocks noGrp="1"/>
          </p:cNvSpPr>
          <p:nvPr>
            <p:ph idx="1"/>
          </p:nvPr>
        </p:nvSpPr>
        <p:spPr/>
        <p:txBody>
          <a:bodyPr/>
          <a:lstStyle/>
          <a:p>
            <a:r>
              <a:rPr lang="en-US" sz="1400" dirty="0"/>
              <a:t>Syntax:</a:t>
            </a:r>
          </a:p>
          <a:p>
            <a:pPr marL="457200" lvl="1" indent="0">
              <a:buNone/>
            </a:pPr>
            <a:r>
              <a:rPr lang="en-US" sz="1400" b="0" i="0" dirty="0" err="1">
                <a:effectLst/>
              </a:rPr>
              <a:t>window_function_name</a:t>
            </a:r>
            <a:r>
              <a:rPr lang="en-US" sz="1400" b="0" i="0" dirty="0">
                <a:effectLst/>
              </a:rPr>
              <a:t>(expression) OVER ( </a:t>
            </a:r>
          </a:p>
          <a:p>
            <a:pPr marL="0" indent="0">
              <a:buNone/>
            </a:pPr>
            <a:r>
              <a:rPr lang="en-US" sz="1400" b="0" i="0" dirty="0">
                <a:effectLst/>
              </a:rPr>
              <a:t>   		[</a:t>
            </a:r>
            <a:r>
              <a:rPr lang="en-US" sz="1400" b="0" i="0" dirty="0" err="1">
                <a:effectLst/>
              </a:rPr>
              <a:t>partition_defintion</a:t>
            </a:r>
            <a:r>
              <a:rPr lang="en-US" sz="1400" b="0" i="0" dirty="0">
                <a:effectLst/>
              </a:rPr>
              <a:t>]</a:t>
            </a:r>
          </a:p>
          <a:p>
            <a:pPr marL="0" indent="0">
              <a:buNone/>
            </a:pPr>
            <a:r>
              <a:rPr lang="en-US" sz="1400" b="0" i="0" dirty="0">
                <a:effectLst/>
              </a:rPr>
              <a:t>   		[</a:t>
            </a:r>
            <a:r>
              <a:rPr lang="en-US" sz="1400" b="0" i="0" dirty="0" err="1">
                <a:effectLst/>
              </a:rPr>
              <a:t>order_definition</a:t>
            </a:r>
            <a:r>
              <a:rPr lang="en-US" sz="1400" b="0" i="0" dirty="0">
                <a:effectLst/>
              </a:rPr>
              <a:t>]</a:t>
            </a:r>
          </a:p>
          <a:p>
            <a:pPr marL="0" indent="0">
              <a:buNone/>
            </a:pPr>
            <a:r>
              <a:rPr lang="en-US" sz="1400" b="0" i="0" dirty="0">
                <a:effectLst/>
              </a:rPr>
              <a:t>   		[</a:t>
            </a:r>
            <a:r>
              <a:rPr lang="en-US" sz="1400" b="0" i="0" dirty="0" err="1">
                <a:effectLst/>
              </a:rPr>
              <a:t>frame_definition</a:t>
            </a:r>
            <a:r>
              <a:rPr lang="en-US" sz="1400" b="0" i="0" dirty="0">
                <a:effectLst/>
              </a:rPr>
              <a:t>]</a:t>
            </a:r>
          </a:p>
          <a:p>
            <a:pPr marL="457200" lvl="1" indent="0">
              <a:buNone/>
            </a:pPr>
            <a:r>
              <a:rPr lang="en-US" sz="1400" b="0" i="0" dirty="0">
                <a:effectLst/>
              </a:rPr>
              <a:t>)</a:t>
            </a:r>
          </a:p>
          <a:p>
            <a:pPr indent="-285750"/>
            <a:r>
              <a:rPr lang="en-US" sz="1400" dirty="0"/>
              <a:t>	PARTITION BY &lt;expression&gt;[{,&lt;expression&gt;...}]</a:t>
            </a:r>
          </a:p>
          <a:p>
            <a:pPr lvl="1"/>
            <a:r>
              <a:rPr lang="en-US" sz="1400" b="0" i="0" dirty="0">
                <a:solidFill>
                  <a:srgbClr val="000000"/>
                </a:solidFill>
                <a:effectLst/>
              </a:rPr>
              <a:t>The </a:t>
            </a:r>
            <a:r>
              <a:rPr lang="en-US" sz="1400" b="0" i="0" dirty="0" err="1">
                <a:solidFill>
                  <a:srgbClr val="000000"/>
                </a:solidFill>
                <a:effectLst/>
              </a:rPr>
              <a:t>partition_clause</a:t>
            </a:r>
            <a:r>
              <a:rPr lang="en-US" sz="1400" b="0" i="0" dirty="0">
                <a:solidFill>
                  <a:srgbClr val="000000"/>
                </a:solidFill>
                <a:effectLst/>
              </a:rPr>
              <a:t> breaks up the rows into chunks or partitions. Two partitions are separated by a partition boundary.</a:t>
            </a:r>
          </a:p>
          <a:p>
            <a:pPr lvl="1"/>
            <a:r>
              <a:rPr lang="en-US" sz="1400" b="0" i="0" dirty="0">
                <a:solidFill>
                  <a:srgbClr val="000000"/>
                </a:solidFill>
                <a:effectLst/>
              </a:rPr>
              <a:t>The window function is performed within partitions and re-initialized when crossing the partition boundary.</a:t>
            </a:r>
          </a:p>
          <a:p>
            <a:r>
              <a:rPr lang="en-US" sz="1400" b="0" i="0" dirty="0">
                <a:effectLst/>
              </a:rPr>
              <a:t>ORDER BY &lt;expression&gt; [ASC|DESC], [{,&lt;expression&gt;...}]</a:t>
            </a:r>
          </a:p>
          <a:p>
            <a:pPr lvl="1"/>
            <a:r>
              <a:rPr lang="en-US" sz="1400" b="0" i="0" dirty="0">
                <a:solidFill>
                  <a:srgbClr val="000000"/>
                </a:solidFill>
                <a:effectLst/>
              </a:rPr>
              <a:t>The </a:t>
            </a:r>
            <a:r>
              <a:rPr lang="en-US" sz="1400" dirty="0"/>
              <a:t>ORDER BY</a:t>
            </a:r>
            <a:r>
              <a:rPr lang="en-US" sz="1400" b="0" i="0" dirty="0">
                <a:solidFill>
                  <a:srgbClr val="000000"/>
                </a:solidFill>
                <a:effectLst/>
              </a:rPr>
              <a:t> clause specifies how the rows are ordered within a partition.</a:t>
            </a:r>
            <a:endParaRPr lang="en-US" sz="1400" dirty="0">
              <a:solidFill>
                <a:srgbClr val="000000"/>
              </a:solidFill>
            </a:endParaRPr>
          </a:p>
          <a:p>
            <a:r>
              <a:rPr lang="en-US" sz="1400" b="0" i="0" dirty="0" err="1">
                <a:effectLst/>
              </a:rPr>
              <a:t>frame_unit</a:t>
            </a:r>
            <a:r>
              <a:rPr lang="en-US" sz="1400" b="0" i="0" dirty="0">
                <a:effectLst/>
              </a:rPr>
              <a:t> {&lt;</a:t>
            </a:r>
            <a:r>
              <a:rPr lang="en-US" sz="1400" b="0" i="0" dirty="0" err="1">
                <a:effectLst/>
              </a:rPr>
              <a:t>frame_start</a:t>
            </a:r>
            <a:r>
              <a:rPr lang="en-US" sz="1400" b="0" i="0" dirty="0">
                <a:effectLst/>
              </a:rPr>
              <a:t>&gt;|&lt;</a:t>
            </a:r>
            <a:r>
              <a:rPr lang="en-US" sz="1400" b="0" i="0" dirty="0" err="1">
                <a:effectLst/>
              </a:rPr>
              <a:t>frame_between</a:t>
            </a:r>
            <a:r>
              <a:rPr lang="en-US" sz="1400" b="0" i="0" dirty="0">
                <a:effectLst/>
              </a:rPr>
              <a:t>&gt;}</a:t>
            </a:r>
          </a:p>
          <a:p>
            <a:pPr lvl="1"/>
            <a:r>
              <a:rPr lang="en-US" sz="1400" b="0" i="0" dirty="0">
                <a:solidFill>
                  <a:srgbClr val="000000"/>
                </a:solidFill>
                <a:effectLst/>
              </a:rPr>
              <a:t>A frame is a subset of the current partition.</a:t>
            </a:r>
            <a:endParaRPr lang="en-US" sz="1400" dirty="0">
              <a:solidFill>
                <a:srgbClr val="000000"/>
              </a:solidFill>
            </a:endParaRPr>
          </a:p>
          <a:p>
            <a:pPr lvl="1"/>
            <a:r>
              <a:rPr lang="en-US" sz="1400" b="0" i="0" dirty="0">
                <a:solidFill>
                  <a:srgbClr val="000000"/>
                </a:solidFill>
                <a:effectLst/>
              </a:rPr>
              <a:t>A frame is defined with respect to the current row, which allows a frame to move within a partition depending on the position of the current row within its partition.</a:t>
            </a:r>
            <a:endParaRPr lang="en-US" sz="1400" b="0" i="0" dirty="0">
              <a:effectLst/>
            </a:endParaRPr>
          </a:p>
          <a:p>
            <a:pPr lvl="1"/>
            <a:endParaRPr lang="en-US" sz="1400" b="0" i="0" dirty="0">
              <a:solidFill>
                <a:srgbClr val="000000"/>
              </a:solidFill>
              <a:effectLst/>
            </a:endParaRPr>
          </a:p>
          <a:p>
            <a:endParaRPr lang="en-US" sz="1400" b="0" i="0" dirty="0">
              <a:solidFill>
                <a:srgbClr val="000000"/>
              </a:solidFill>
              <a:effectLst/>
            </a:endParaRPr>
          </a:p>
          <a:p>
            <a:pPr lvl="1"/>
            <a:endParaRPr lang="en-US" sz="1400" dirty="0"/>
          </a:p>
        </p:txBody>
      </p:sp>
      <p:sp>
        <p:nvSpPr>
          <p:cNvPr id="3" name="Title 2">
            <a:extLst>
              <a:ext uri="{FF2B5EF4-FFF2-40B4-BE49-F238E27FC236}">
                <a16:creationId xmlns:a16="http://schemas.microsoft.com/office/drawing/2014/main" id="{D1A1F57C-172F-706F-DE23-FD18DD318748}"/>
              </a:ext>
            </a:extLst>
          </p:cNvPr>
          <p:cNvSpPr>
            <a:spLocks noGrp="1"/>
          </p:cNvSpPr>
          <p:nvPr>
            <p:ph type="title"/>
          </p:nvPr>
        </p:nvSpPr>
        <p:spPr/>
        <p:txBody>
          <a:bodyPr/>
          <a:lstStyle/>
          <a:p>
            <a:r>
              <a:rPr lang="en-US" dirty="0"/>
              <a:t>MySQL Window Functions</a:t>
            </a:r>
          </a:p>
        </p:txBody>
      </p:sp>
      <p:pic>
        <p:nvPicPr>
          <p:cNvPr id="4" name="Picture 3">
            <a:extLst>
              <a:ext uri="{FF2B5EF4-FFF2-40B4-BE49-F238E27FC236}">
                <a16:creationId xmlns:a16="http://schemas.microsoft.com/office/drawing/2014/main" id="{1E194106-10B9-09F4-3BCC-05BD890D44F9}"/>
              </a:ext>
            </a:extLst>
          </p:cNvPr>
          <p:cNvPicPr>
            <a:picLocks noChangeAspect="1"/>
          </p:cNvPicPr>
          <p:nvPr/>
        </p:nvPicPr>
        <p:blipFill>
          <a:blip r:embed="rId2"/>
          <a:stretch>
            <a:fillRect/>
          </a:stretch>
        </p:blipFill>
        <p:spPr>
          <a:xfrm>
            <a:off x="5029200" y="285750"/>
            <a:ext cx="2593367" cy="1843688"/>
          </a:xfrm>
          <a:prstGeom prst="rect">
            <a:avLst/>
          </a:prstGeom>
        </p:spPr>
      </p:pic>
      <p:sp>
        <p:nvSpPr>
          <p:cNvPr id="5" name="TextBox 4">
            <a:extLst>
              <a:ext uri="{FF2B5EF4-FFF2-40B4-BE49-F238E27FC236}">
                <a16:creationId xmlns:a16="http://schemas.microsoft.com/office/drawing/2014/main" id="{90DB4163-420B-AFF0-FE90-F578D68749D1}"/>
              </a:ext>
            </a:extLst>
          </p:cNvPr>
          <p:cNvSpPr txBox="1"/>
          <p:nvPr/>
        </p:nvSpPr>
        <p:spPr>
          <a:xfrm>
            <a:off x="7010400" y="895350"/>
            <a:ext cx="866006" cy="369332"/>
          </a:xfrm>
          <a:prstGeom prst="rect">
            <a:avLst/>
          </a:prstGeom>
          <a:noFill/>
        </p:spPr>
        <p:txBody>
          <a:bodyPr wrap="none" rtlCol="0">
            <a:spAutoFit/>
          </a:bodyPr>
          <a:lstStyle/>
          <a:p>
            <a:r>
              <a:rPr lang="en-US" dirty="0"/>
              <a:t>Frames</a:t>
            </a:r>
          </a:p>
        </p:txBody>
      </p:sp>
    </p:spTree>
    <p:extLst>
      <p:ext uri="{BB962C8B-B14F-4D97-AF65-F5344CB8AC3E}">
        <p14:creationId xmlns:p14="http://schemas.microsoft.com/office/powerpoint/2010/main" val="890499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658C52-CF97-21F5-C597-2D7DB157F09C}"/>
              </a:ext>
            </a:extLst>
          </p:cNvPr>
          <p:cNvSpPr>
            <a:spLocks noGrp="1"/>
          </p:cNvSpPr>
          <p:nvPr>
            <p:ph idx="1"/>
          </p:nvPr>
        </p:nvSpPr>
        <p:spPr/>
        <p:txBody>
          <a:bodyPr/>
          <a:lstStyle/>
          <a:p>
            <a:r>
              <a:rPr lang="en-US" dirty="0"/>
              <a:t>Even by SQL standards and my explanations, this is baffling.</a:t>
            </a:r>
          </a:p>
          <a:p>
            <a:r>
              <a:rPr lang="en-US" dirty="0"/>
              <a:t>The only way to learn is practice.</a:t>
            </a:r>
          </a:p>
          <a:p>
            <a:r>
              <a:rPr lang="en-US" dirty="0"/>
              <a:t>Let’s switch to the notebook.</a:t>
            </a:r>
          </a:p>
        </p:txBody>
      </p:sp>
      <p:sp>
        <p:nvSpPr>
          <p:cNvPr id="3" name="Title 2">
            <a:extLst>
              <a:ext uri="{FF2B5EF4-FFF2-40B4-BE49-F238E27FC236}">
                <a16:creationId xmlns:a16="http://schemas.microsoft.com/office/drawing/2014/main" id="{5C63C579-B9F7-DACF-6C1E-132809BEE8D6}"/>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276223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Interesting Things not Supported by MySQL</a:t>
            </a:r>
          </a:p>
        </p:txBody>
      </p:sp>
      <p:sp>
        <p:nvSpPr>
          <p:cNvPr id="2" name="TextBox 9">
            <a:extLst>
              <a:ext uri="{FF2B5EF4-FFF2-40B4-BE49-F238E27FC236}">
                <a16:creationId xmlns:a16="http://schemas.microsoft.com/office/drawing/2014/main" id="{90D1C60B-41B6-70FB-2BCA-474A2AB0B45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5983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5"/>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68843</TotalTime>
  <Words>3362</Words>
  <Application>Microsoft Macintosh PowerPoint</Application>
  <PresentationFormat>On-screen Show (16:9)</PresentationFormat>
  <Paragraphs>338</Paragraphs>
  <Slides>51</Slides>
  <Notes>33</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51</vt:i4>
      </vt:variant>
    </vt:vector>
  </HeadingPairs>
  <TitlesOfParts>
    <vt:vector size="68" baseType="lpstr">
      <vt:lpstr>Arial</vt:lpstr>
      <vt:lpstr>Calibri</vt:lpstr>
      <vt:lpstr>Calibri Light</vt:lpstr>
      <vt:lpstr>Helvetica</vt:lpstr>
      <vt:lpstr>Monotype Sorts</vt:lpstr>
      <vt:lpstr>Museo For Dell</vt:lpstr>
      <vt:lpstr>Museo Sans For Dell</vt:lpstr>
      <vt:lpstr>Roboto</vt:lpstr>
      <vt:lpstr>Times New Roman</vt:lpstr>
      <vt:lpstr>Webdings</vt:lpstr>
      <vt:lpstr>Wingdings</vt:lpstr>
      <vt:lpstr>Office Theme</vt:lpstr>
      <vt:lpstr>4_db-5-grey</vt:lpstr>
      <vt:lpstr>5_db-5-grey</vt:lpstr>
      <vt:lpstr>2_Office Theme</vt:lpstr>
      <vt:lpstr>2_db-5-grey</vt:lpstr>
      <vt:lpstr>3_db-5-grey</vt:lpstr>
      <vt:lpstr>PowerPoint Presentation</vt:lpstr>
      <vt:lpstr>PowerPoint Presentation</vt:lpstr>
      <vt:lpstr>Contents</vt:lpstr>
      <vt:lpstr>PowerPoint Presentation</vt:lpstr>
      <vt:lpstr>PowerPoint Presentation</vt:lpstr>
      <vt:lpstr>MySQL Window Functions</vt:lpstr>
      <vt:lpstr>Comments</vt:lpstr>
      <vt:lpstr>PowerPoint Presentation</vt:lpstr>
      <vt:lpstr>Assertions</vt:lpstr>
      <vt:lpstr>User-Defined Types</vt:lpstr>
      <vt:lpstr>Domains</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Complex Attributes</vt:lpstr>
      <vt:lpstr>Composite Attributes</vt:lpstr>
      <vt:lpstr>Example from IMDB</vt:lpstr>
      <vt:lpstr>Relationship Sets (Cont.)</vt:lpstr>
      <vt:lpstr>Relationship Sets with Attributes</vt:lpstr>
      <vt:lpstr>Roles</vt:lpstr>
      <vt:lpstr>Degree of a Relationship Set</vt:lpstr>
      <vt:lpstr>Non-binary Relationship Sets</vt:lpstr>
      <vt:lpstr>Mapping Cardinality Constraints</vt:lpstr>
      <vt:lpstr>Aggregation</vt:lpstr>
      <vt:lpstr>Aggregation (Cont.)</vt:lpstr>
      <vt:lpstr>Aggregation (Cont.)</vt:lpstr>
      <vt:lpstr>Reduction to Relational Schemas</vt:lpstr>
      <vt:lpstr>PowerPoint Presentation</vt:lpstr>
      <vt:lpstr>PowerPoint Presentation</vt:lpstr>
      <vt:lpstr>REST (https://restfulapi.net/)</vt:lpstr>
      <vt:lpstr>Resources</vt:lpstr>
      <vt:lpstr>REST – Resource Oriented</vt:lpstr>
      <vt:lpstr>PowerPoint Presentation</vt:lpstr>
      <vt:lpstr>REST Principles</vt:lpstr>
      <vt:lpstr>Linked Data</vt:lpstr>
      <vt:lpstr>Resource Paths</vt:lpstr>
      <vt:lpstr>PowerPoint Presentation</vt:lpstr>
      <vt:lpstr>Specialization</vt:lpstr>
      <vt:lpstr>Specialization Example</vt:lpstr>
      <vt:lpstr>Inheritance/Specialization</vt:lpstr>
      <vt:lpstr>Specialization</vt:lpstr>
      <vt:lpstr>One Table</vt:lpstr>
      <vt:lpstr>Two Table</vt:lpstr>
      <vt:lpstr>Three Table</vt:lpstr>
      <vt:lpstr>PowerPoint Presentation</vt:lpstr>
      <vt:lpstr>ER vs. UML Class Diagrams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611</cp:revision>
  <cp:lastPrinted>2021-09-23T10:10:07Z</cp:lastPrinted>
  <dcterms:created xsi:type="dcterms:W3CDTF">2010-04-12T23:12:02Z</dcterms:created>
  <dcterms:modified xsi:type="dcterms:W3CDTF">2023-03-04T12:05:32Z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